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  <p:sldMasterId id="2147483662" r:id="rId2"/>
  </p:sldMasterIdLst>
  <p:notesMasterIdLst>
    <p:notesMasterId r:id="rId4"/>
  </p:notesMasterIdLst>
  <p:sldIdLst>
    <p:sldId id="258" r:id="rId3"/>
  </p:sldIdLst>
  <p:sldSz cx="7772400" cy="10058400"/>
  <p:notesSz cx="6858000" cy="9144000"/>
  <p:embeddedFontLst>
    <p:embeddedFont>
      <p:font typeface="Google Sans" panose="020B0604020202020204" charset="0"/>
      <p:regular r:id="rId5"/>
      <p:bold r:id="rId6"/>
      <p:italic r:id="rId7"/>
      <p:boldItalic r:id="rId8"/>
    </p:embeddedFont>
    <p:embeddedFont>
      <p:font typeface="Google Sans SemiBold" panose="020B0604020202020204" charset="0"/>
      <p:regular r:id="rId9"/>
      <p:bold r:id="rId10"/>
      <p:italic r:id="rId11"/>
      <p:boldItalic r:id="rId12"/>
    </p:embeddedFont>
    <p:embeddedFont>
      <p:font typeface="Lato" panose="020F0502020204030203" pitchFamily="34" charset="0"/>
      <p:regular r:id="rId13"/>
      <p:bold r:id="rId14"/>
      <p:italic r:id="rId15"/>
      <p:boldItalic r:id="rId16"/>
    </p:embeddedFont>
    <p:embeddedFont>
      <p:font typeface="PT Sans Narrow" panose="020B0506020203020204" pitchFamily="34" charset="0"/>
      <p:regular r:id="rId17"/>
      <p:bold r:id="rId18"/>
    </p:embeddedFont>
    <p:embeddedFont>
      <p:font typeface="Roboto" panose="02000000000000000000" pitchFamily="2" charset="0"/>
      <p:regular r:id="rId19"/>
      <p:bold r:id="rId20"/>
      <p:italic r:id="rId21"/>
      <p:boldItalic r:id="rId22"/>
    </p:embeddedFont>
    <p:embeddedFont>
      <p:font typeface="Work Sans" pitchFamily="2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25" d="100"/>
          <a:sy n="125" d="100"/>
        </p:scale>
        <p:origin x="2046" y="-1494"/>
      </p:cViewPr>
      <p:guideLst>
        <p:guide orient="horz" pos="3168"/>
        <p:guide pos="2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openxmlformats.org/officeDocument/2006/relationships/font" Target="fonts/font14.fntdata"/><Relationship Id="rId26" Type="http://schemas.openxmlformats.org/officeDocument/2006/relationships/font" Target="fonts/font22.fntdata"/><Relationship Id="rId3" Type="http://schemas.openxmlformats.org/officeDocument/2006/relationships/slide" Target="slides/slide1.xml"/><Relationship Id="rId21" Type="http://schemas.openxmlformats.org/officeDocument/2006/relationships/font" Target="fonts/font17.fntdata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font" Target="fonts/font13.fntdata"/><Relationship Id="rId25" Type="http://schemas.openxmlformats.org/officeDocument/2006/relationships/font" Target="fonts/font21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2.fntdata"/><Relationship Id="rId20" Type="http://schemas.openxmlformats.org/officeDocument/2006/relationships/font" Target="fonts/font1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24" Type="http://schemas.openxmlformats.org/officeDocument/2006/relationships/font" Target="fonts/font20.fntdata"/><Relationship Id="rId5" Type="http://schemas.openxmlformats.org/officeDocument/2006/relationships/font" Target="fonts/font1.fntdata"/><Relationship Id="rId15" Type="http://schemas.openxmlformats.org/officeDocument/2006/relationships/font" Target="fonts/font11.fntdata"/><Relationship Id="rId23" Type="http://schemas.openxmlformats.org/officeDocument/2006/relationships/font" Target="fonts/font19.fntdata"/><Relationship Id="rId28" Type="http://schemas.openxmlformats.org/officeDocument/2006/relationships/viewProps" Target="viewProps.xml"/><Relationship Id="rId10" Type="http://schemas.openxmlformats.org/officeDocument/2006/relationships/font" Target="fonts/font6.fntdata"/><Relationship Id="rId19" Type="http://schemas.openxmlformats.org/officeDocument/2006/relationships/font" Target="fonts/font15.fntdata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font" Target="fonts/font10.fntdata"/><Relationship Id="rId22" Type="http://schemas.openxmlformats.org/officeDocument/2006/relationships/font" Target="fonts/font1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1e3a6309cc6_3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1e3a6309cc6_3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>
            <a:spLocks noGrp="1"/>
          </p:cNvSpPr>
          <p:nvPr>
            <p:ph type="pic" idx="2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" name="Google Shape;67;p3"/>
          <p:cNvCxnSpPr>
            <a:stCxn id="68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9" name="Google Shape;69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8" name="Google Shape;6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>
            <a:spLocks noGrp="1"/>
          </p:cNvSpPr>
          <p:nvPr>
            <p:ph type="pic" idx="2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90350" y="7617450"/>
            <a:ext cx="7581600" cy="22641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2" name="Google Shape;82;p3"/>
          <p:cNvCxnSpPr/>
          <p:nvPr/>
        </p:nvCxnSpPr>
        <p:spPr>
          <a:xfrm flipH="1">
            <a:off x="3028995" y="901911"/>
            <a:ext cx="20400" cy="883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" name="Google Shape;83;p3"/>
          <p:cNvCxnSpPr>
            <a:stCxn id="84" idx="0"/>
          </p:cNvCxnSpPr>
          <p:nvPr/>
        </p:nvCxnSpPr>
        <p:spPr>
          <a:xfrm flipH="1">
            <a:off x="172020" y="903608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5" name="Google Shape;8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9" name="Google Shape;8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90" name="Google Shape;9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7" name="Google Shape;9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0" name="Google Shape;100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01" name="Google Shape;101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5" name="Google Shape;105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10" name="Google Shape;11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" name="Google Shape;112;p3"/>
          <p:cNvSpPr>
            <a:spLocks noGrp="1"/>
          </p:cNvSpPr>
          <p:nvPr>
            <p:ph type="pic" idx="3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" name="Google Shape;113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3483688" y="403875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20" name="Google Shape;120;p4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1" name="Google Shape;121;p4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22" name="Google Shape;12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" name="Google Shape;12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Google Shape;124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5" name="Google Shape;12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14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41" name="Google Shape;14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" name="Google Shape;14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100" i="1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6" name="Google Shape;156;p4"/>
          <p:cNvSpPr>
            <a:spLocks noGrp="1"/>
          </p:cNvSpPr>
          <p:nvPr>
            <p:ph type="pic" idx="2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7" name="Google Shape;157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1" name="Google Shape;161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7" name="Google Shape;16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EEEEEE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7" name="Google Shape;17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3" name="Google Shape;183;p5"/>
          <p:cNvSpPr>
            <a:spLocks noGrp="1"/>
          </p:cNvSpPr>
          <p:nvPr>
            <p:ph type="pic" idx="2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4" name="Google Shape;184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 NOT USE ">
  <p:cSld name="TITLE_2_1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" name="Google Shape;18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8" name="Google Shape;18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avLst/>
              <a:gdLst/>
              <a:ahLst/>
              <a:cxnLst/>
              <a:rect l="l" t="t" r="r" b="b"/>
              <a:pathLst>
                <a:path w="367556" h="19840" extrusionOk="0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9" name="Google Shape;18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avLst/>
              <a:gdLst/>
              <a:ahLst/>
              <a:cxnLst/>
              <a:rect l="l" t="t" r="r" b="b"/>
              <a:pathLst>
                <a:path w="366343" h="18959" extrusionOk="0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O NOT USE">
  <p:cSld name="CUSTOM_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9" name="Google Shape;249;p10"/>
          <p:cNvCxnSpPr>
            <a:stCxn id="250" idx="1"/>
          </p:cNvCxnSpPr>
          <p:nvPr/>
        </p:nvCxnSpPr>
        <p:spPr>
          <a:xfrm>
            <a:off x="3033472" y="937660"/>
            <a:ext cx="15900" cy="6568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51" name="Google Shape;251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52" name="Google Shape;252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3" name="Google Shape;253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4" name="Google Shape;254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5" name="Google Shape;255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56" name="Google Shape;256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57" name="Google Shape;257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8" name="Google Shape;258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9" name="Google Shape;259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0" name="Google Shape;260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61" name="Google Shape;261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262" name="Google Shape;262;p10"/>
          <p:cNvSpPr>
            <a:spLocks noGrp="1"/>
          </p:cNvSpPr>
          <p:nvPr>
            <p:ph type="pic" idx="2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3" name="Google Shape;263;p10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10"/>
          <p:cNvSpPr/>
          <p:nvPr/>
        </p:nvSpPr>
        <p:spPr>
          <a:xfrm>
            <a:off x="159875" y="7502350"/>
            <a:ext cx="7612200" cy="23793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5" name="Google Shape;265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66" name="Google Shape;266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7" name="Google Shape;267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8" name="Google Shape;268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9" name="Google Shape;269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70" name="Google Shape;270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71" name="Google Shape;271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50" name="Google Shape;250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2" name="Google Shape;272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3" name="Google Shape;273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74" name="Google Shape;274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275" name="Google Shape;275;p10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76" name="Google Shape;276;p10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277" name="Google Shape;277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4069DD"/>
            </a:solidFill>
            <a:ln w="9525" cap="flat" cmpd="sng">
              <a:solidFill>
                <a:srgbClr val="4069D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9" name="Google Shape;279;p10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0" name="Google Shape;280;p10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281" name="Google Shape;281;p10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0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3" name="Google Shape;283;p10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4" name="Google Shape;284;p10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285" name="Google Shape;285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4B4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7" name="Google Shape;287;p10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10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9" name="Google Shape;289;p10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290" name="Google Shape;290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F9D58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2" name="Google Shape;292;p10"/>
          <p:cNvSpPr>
            <a:spLocks noGrp="1"/>
          </p:cNvSpPr>
          <p:nvPr>
            <p:ph type="pic" idx="3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8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94" name="Google Shape;194;p8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5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18"/>
          <p:cNvSpPr txBox="1"/>
          <p:nvPr/>
        </p:nvSpPr>
        <p:spPr>
          <a:xfrm>
            <a:off x="3552099" y="3520538"/>
            <a:ext cx="4019525" cy="464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05000"/>
              </a:lnSpc>
            </a:pPr>
            <a:r>
              <a:rPr lang="en-US" sz="1000" b="1" dirty="0" err="1">
                <a:solidFill>
                  <a:schemeClr val="dk1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Barplot</a:t>
            </a:r>
            <a:r>
              <a:rPr lang="en-US" sz="1000" b="1" dirty="0">
                <a:solidFill>
                  <a:schemeClr val="dk1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 above shows the most relevant variables: </a:t>
            </a:r>
            <a:r>
              <a:rPr lang="en-US" sz="1000" b="1" i="1" dirty="0">
                <a:solidFill>
                  <a:schemeClr val="dk1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‘</a:t>
            </a:r>
            <a:r>
              <a:rPr lang="en-US" sz="1000" b="1" i="1" dirty="0" err="1">
                <a:solidFill>
                  <a:schemeClr val="dk1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last_evaluation</a:t>
            </a:r>
            <a:r>
              <a:rPr lang="en-US" sz="1000" b="1" i="1" dirty="0">
                <a:solidFill>
                  <a:schemeClr val="dk1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’, ‘</a:t>
            </a:r>
            <a:r>
              <a:rPr lang="en-US" sz="1000" b="1" i="1" dirty="0" err="1">
                <a:solidFill>
                  <a:schemeClr val="dk1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number_project</a:t>
            </a:r>
            <a:r>
              <a:rPr lang="en-US" sz="1000" b="1" i="1" dirty="0">
                <a:solidFill>
                  <a:schemeClr val="dk1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’,  ‘tenure’ </a:t>
            </a:r>
            <a:r>
              <a:rPr lang="en-US" sz="1000" b="1" dirty="0">
                <a:solidFill>
                  <a:schemeClr val="dk1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and</a:t>
            </a:r>
            <a:r>
              <a:rPr lang="en-US" sz="1000" b="1" i="1" dirty="0">
                <a:solidFill>
                  <a:schemeClr val="dk1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 ‘overworked’.</a:t>
            </a:r>
            <a:endParaRPr lang="en-US" sz="1000" b="1" i="1" dirty="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i="1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6" name="Google Shape;436;p18"/>
          <p:cNvSpPr txBox="1"/>
          <p:nvPr/>
        </p:nvSpPr>
        <p:spPr>
          <a:xfrm>
            <a:off x="176650" y="131675"/>
            <a:ext cx="5190000" cy="7713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Employee Retention Project at </a:t>
            </a:r>
            <a:r>
              <a:rPr lang="en-US" sz="1800" b="1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Salifort</a:t>
            </a: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Motors</a:t>
            </a:r>
            <a:endParaRPr sz="1900" dirty="0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" name="Google Shape;189;p8">
            <a:extLst>
              <a:ext uri="{FF2B5EF4-FFF2-40B4-BE49-F238E27FC236}">
                <a16:creationId xmlns:a16="http://schemas.microsoft.com/office/drawing/2014/main" id="{FD5BB9FA-040B-8ECA-952D-E083F9A394ED}"/>
              </a:ext>
            </a:extLst>
          </p:cNvPr>
          <p:cNvSpPr txBox="1"/>
          <p:nvPr/>
        </p:nvSpPr>
        <p:spPr>
          <a:xfrm>
            <a:off x="100575" y="1257300"/>
            <a:ext cx="2883300" cy="14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Google Sans"/>
                <a:ea typeface="Google Sans"/>
                <a:cs typeface="Google Sans"/>
                <a:sym typeface="Google Sans"/>
              </a:rPr>
              <a:t>Salifort Motors seeks to improve employee retention and answer the following question:</a:t>
            </a:r>
            <a:endParaRPr dirty="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Google Sans"/>
                <a:ea typeface="Google Sans"/>
                <a:cs typeface="Google Sans"/>
                <a:sym typeface="Google Sans"/>
              </a:rPr>
              <a:t>What’s likely to make the employee leave the company?</a:t>
            </a:r>
            <a:endParaRPr b="1" dirty="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" name="Google Shape;196;p8">
            <a:extLst>
              <a:ext uri="{FF2B5EF4-FFF2-40B4-BE49-F238E27FC236}">
                <a16:creationId xmlns:a16="http://schemas.microsoft.com/office/drawing/2014/main" id="{E49A65A2-F1D4-94BE-D15F-2E01EFA21903}"/>
              </a:ext>
            </a:extLst>
          </p:cNvPr>
          <p:cNvSpPr txBox="1"/>
          <p:nvPr/>
        </p:nvSpPr>
        <p:spPr>
          <a:xfrm>
            <a:off x="100575" y="3295650"/>
            <a:ext cx="2883300" cy="21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Since the variable we are seeking to predict is categorical, the team could build either a logistic regression or a tree-based machine learning model.</a:t>
            </a:r>
            <a:endParaRPr dirty="0">
              <a:solidFill>
                <a:schemeClr val="accen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accen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The random forest model slightly outperforms the decision tree model.</a:t>
            </a:r>
            <a:endParaRPr dirty="0">
              <a:solidFill>
                <a:schemeClr val="accen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" name="Google Shape;197;p8">
            <a:extLst>
              <a:ext uri="{FF2B5EF4-FFF2-40B4-BE49-F238E27FC236}">
                <a16:creationId xmlns:a16="http://schemas.microsoft.com/office/drawing/2014/main" id="{D1FE7914-E7A1-3769-4910-65CBB47F228B}"/>
              </a:ext>
            </a:extLst>
          </p:cNvPr>
          <p:cNvSpPr txBox="1"/>
          <p:nvPr/>
        </p:nvSpPr>
        <p:spPr>
          <a:xfrm>
            <a:off x="100575" y="5783025"/>
            <a:ext cx="2883300" cy="14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This model helps predict whether an employee will leave and identify which factors are most influential. These insights can help HR make decisions to improve employee retention.</a:t>
            </a:r>
            <a:endParaRPr b="1" dirty="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" name="Google Shape;198;p8">
            <a:extLst>
              <a:ext uri="{FF2B5EF4-FFF2-40B4-BE49-F238E27FC236}">
                <a16:creationId xmlns:a16="http://schemas.microsoft.com/office/drawing/2014/main" id="{5D6E8B0E-3549-841E-6D51-83423719BAB6}"/>
              </a:ext>
            </a:extLst>
          </p:cNvPr>
          <p:cNvSpPr txBox="1"/>
          <p:nvPr/>
        </p:nvSpPr>
        <p:spPr>
          <a:xfrm>
            <a:off x="100575" y="7770725"/>
            <a:ext cx="7058100" cy="21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 dirty="0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Cap the number of projects that employees can work on.</a:t>
            </a:r>
            <a:endParaRPr sz="1100" dirty="0">
              <a:solidFill>
                <a:schemeClr val="accen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 dirty="0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Consider promoting employees who have been with the company for at least four years, or conduct further investigation about why four-year tenured employees are so dissatisfied.</a:t>
            </a:r>
            <a:endParaRPr sz="1100" dirty="0">
              <a:solidFill>
                <a:schemeClr val="accen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 dirty="0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Either reward employees for working longer hours, or don't require them to do so.</a:t>
            </a:r>
            <a:endParaRPr sz="1100" dirty="0">
              <a:solidFill>
                <a:schemeClr val="accen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 dirty="0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If employees aren't familiar with the company's overtime pay policies, inform them about this. If the expectations around workload and time off aren't explicit, make them clear.</a:t>
            </a:r>
            <a:endParaRPr sz="1100" dirty="0">
              <a:solidFill>
                <a:schemeClr val="accen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 dirty="0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Hold company-wide and within-team discussions to understand and address the company work culture, across the board and in specific contexts.</a:t>
            </a:r>
            <a:endParaRPr sz="1100" dirty="0">
              <a:solidFill>
                <a:schemeClr val="accen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 dirty="0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High evaluation scores should not be reserved for employees who work 200+ hours per month. Consider a proportionate scale for rewarding employees who contribute more/put in more effort.</a:t>
            </a:r>
            <a:endParaRPr sz="1100" b="1" dirty="0"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6" name="Google Shape;193;p8">
            <a:extLst>
              <a:ext uri="{FF2B5EF4-FFF2-40B4-BE49-F238E27FC236}">
                <a16:creationId xmlns:a16="http://schemas.microsoft.com/office/drawing/2014/main" id="{CCD1A56D-3E35-2264-91A6-6329152DF47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235" r="2244"/>
          <a:stretch/>
        </p:blipFill>
        <p:spPr>
          <a:xfrm>
            <a:off x="3145200" y="995300"/>
            <a:ext cx="4426424" cy="2581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192;p8">
            <a:extLst>
              <a:ext uri="{FF2B5EF4-FFF2-40B4-BE49-F238E27FC236}">
                <a16:creationId xmlns:a16="http://schemas.microsoft.com/office/drawing/2014/main" id="{B4765DC7-A607-F9E8-F8E3-E269B35AFCC5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1997" b="1987"/>
          <a:stretch/>
        </p:blipFill>
        <p:spPr>
          <a:xfrm>
            <a:off x="3181000" y="4405600"/>
            <a:ext cx="4136999" cy="22489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195;p8">
            <a:extLst>
              <a:ext uri="{FF2B5EF4-FFF2-40B4-BE49-F238E27FC236}">
                <a16:creationId xmlns:a16="http://schemas.microsoft.com/office/drawing/2014/main" id="{A5E70AE0-FD45-94E2-B017-C4F10A9F033E}"/>
              </a:ext>
            </a:extLst>
          </p:cNvPr>
          <p:cNvSpPr txBox="1"/>
          <p:nvPr/>
        </p:nvSpPr>
        <p:spPr>
          <a:xfrm>
            <a:off x="3257550" y="6698850"/>
            <a:ext cx="40605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>
                <a:latin typeface="Google Sans"/>
                <a:ea typeface="Google Sans"/>
                <a:cs typeface="Google Sans"/>
                <a:sym typeface="Google Sans"/>
              </a:rPr>
              <a:t>In the random forest model above, </a:t>
            </a:r>
            <a:r>
              <a:rPr lang="en" sz="1000" b="1" i="1" dirty="0">
                <a:latin typeface="Google Sans"/>
                <a:ea typeface="Google Sans"/>
                <a:cs typeface="Google Sans"/>
                <a:sym typeface="Google Sans"/>
              </a:rPr>
              <a:t>`last_evaluation`, `tenure`, `number_project`, `overworked`, `salary_low`, </a:t>
            </a:r>
            <a:r>
              <a:rPr lang="en" sz="1000" b="1" dirty="0">
                <a:latin typeface="Google Sans"/>
                <a:ea typeface="Google Sans"/>
                <a:cs typeface="Google Sans"/>
                <a:sym typeface="Google Sans"/>
              </a:rPr>
              <a:t>and</a:t>
            </a:r>
            <a:r>
              <a:rPr lang="en" sz="1000" b="1" i="1" dirty="0">
                <a:latin typeface="Google Sans"/>
                <a:ea typeface="Google Sans"/>
                <a:cs typeface="Google Sans"/>
                <a:sym typeface="Google Sans"/>
              </a:rPr>
              <a:t> `work_accident` </a:t>
            </a:r>
            <a:r>
              <a:rPr lang="en" sz="1000" b="1" dirty="0">
                <a:latin typeface="Google Sans"/>
                <a:ea typeface="Google Sans"/>
                <a:cs typeface="Google Sans"/>
                <a:sym typeface="Google Sans"/>
              </a:rPr>
              <a:t>have the highest importance. These variables are most helpful in predicting the outcome variable,</a:t>
            </a:r>
            <a:r>
              <a:rPr lang="en" sz="1000" b="1" i="1" dirty="0">
                <a:latin typeface="Google Sans"/>
                <a:ea typeface="Google Sans"/>
                <a:cs typeface="Google Sans"/>
                <a:sym typeface="Google Sans"/>
              </a:rPr>
              <a:t> `left`.</a:t>
            </a:r>
            <a:endParaRPr sz="1000" b="1" i="1" dirty="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314</Words>
  <Application>Microsoft Office PowerPoint</Application>
  <PresentationFormat>Custom</PresentationFormat>
  <Paragraphs>16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11" baseType="lpstr">
      <vt:lpstr>Arial</vt:lpstr>
      <vt:lpstr>PT Sans Narrow</vt:lpstr>
      <vt:lpstr>Work Sans</vt:lpstr>
      <vt:lpstr>Google Sans SemiBold</vt:lpstr>
      <vt:lpstr>Lato</vt:lpstr>
      <vt:lpstr>Calibri</vt:lpstr>
      <vt:lpstr>Google Sans</vt:lpstr>
      <vt:lpstr>Roboto</vt:lpstr>
      <vt:lpstr>Simple Light</vt:lpstr>
      <vt:lpstr>Simple Light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Ronnie Paguia</dc:creator>
  <cp:lastModifiedBy>Ronnie Paguia</cp:lastModifiedBy>
  <cp:revision>1</cp:revision>
  <dcterms:modified xsi:type="dcterms:W3CDTF">2024-01-31T10:48:54Z</dcterms:modified>
</cp:coreProperties>
</file>